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78" r:id="rId2"/>
    <p:sldId id="286" r:id="rId3"/>
    <p:sldId id="275" r:id="rId4"/>
    <p:sldId id="272" r:id="rId5"/>
    <p:sldId id="274" r:id="rId6"/>
    <p:sldId id="273" r:id="rId7"/>
    <p:sldId id="287" r:id="rId8"/>
    <p:sldId id="288" r:id="rId9"/>
    <p:sldId id="285" r:id="rId10"/>
    <p:sldId id="289" r:id="rId11"/>
    <p:sldId id="290" r:id="rId12"/>
    <p:sldId id="263" r:id="rId13"/>
    <p:sldId id="291" r:id="rId14"/>
    <p:sldId id="261" r:id="rId15"/>
    <p:sldId id="262" r:id="rId16"/>
    <p:sldId id="267" r:id="rId17"/>
    <p:sldId id="292" r:id="rId18"/>
    <p:sldId id="280" r:id="rId19"/>
    <p:sldId id="268" r:id="rId20"/>
    <p:sldId id="293" r:id="rId21"/>
    <p:sldId id="270" r:id="rId22"/>
    <p:sldId id="256" r:id="rId23"/>
    <p:sldId id="264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9" autoAdjust="0"/>
    <p:restoredTop sz="87827" autoAdjust="0"/>
  </p:normalViewPr>
  <p:slideViewPr>
    <p:cSldViewPr>
      <p:cViewPr varScale="1">
        <p:scale>
          <a:sx n="103" d="100"/>
          <a:sy n="103" d="100"/>
        </p:scale>
        <p:origin x="1824" y="1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493B82-51EC-4AAA-94EE-F3267C831963}" type="datetimeFigureOut">
              <a:rPr lang="ru-RU" smtClean="0"/>
              <a:pPr/>
              <a:t>25.08.2017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5E1C40-48B7-4712-9E73-3EF415DC436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98229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5E1C40-48B7-4712-9E73-3EF415DC4365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26410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5E1C40-48B7-4712-9E73-3EF415DC4365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39291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5E1C40-48B7-4712-9E73-3EF415DC4365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20005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5E1C40-48B7-4712-9E73-3EF415DC4365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98964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5E1C40-48B7-4712-9E73-3EF415DC4365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92543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BAFB8-D2D4-47F4-9D31-523267E76BFF}" type="datetimeFigureOut">
              <a:rPr lang="ru-RU" smtClean="0"/>
              <a:pPr/>
              <a:t>25.08.2017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E1180-0B28-4527-9579-6F57DE3A4CE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BAFB8-D2D4-47F4-9D31-523267E76BFF}" type="datetimeFigureOut">
              <a:rPr lang="ru-RU" smtClean="0"/>
              <a:pPr/>
              <a:t>25.08.2017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E1180-0B28-4527-9579-6F57DE3A4CE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BAFB8-D2D4-47F4-9D31-523267E76BFF}" type="datetimeFigureOut">
              <a:rPr lang="ru-RU" smtClean="0"/>
              <a:pPr/>
              <a:t>25.08.2017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E1180-0B28-4527-9579-6F57DE3A4CE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BAFB8-D2D4-47F4-9D31-523267E76BFF}" type="datetimeFigureOut">
              <a:rPr lang="ru-RU" smtClean="0"/>
              <a:pPr/>
              <a:t>25.08.2017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E1180-0B28-4527-9579-6F57DE3A4CE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BAFB8-D2D4-47F4-9D31-523267E76BFF}" type="datetimeFigureOut">
              <a:rPr lang="ru-RU" smtClean="0"/>
              <a:pPr/>
              <a:t>25.08.2017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E1180-0B28-4527-9579-6F57DE3A4CE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BAFB8-D2D4-47F4-9D31-523267E76BFF}" type="datetimeFigureOut">
              <a:rPr lang="ru-RU" smtClean="0"/>
              <a:pPr/>
              <a:t>25.08.2017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E1180-0B28-4527-9579-6F57DE3A4CE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BAFB8-D2D4-47F4-9D31-523267E76BFF}" type="datetimeFigureOut">
              <a:rPr lang="ru-RU" smtClean="0"/>
              <a:pPr/>
              <a:t>25.08.2017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E1180-0B28-4527-9579-6F57DE3A4CE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BAFB8-D2D4-47F4-9D31-523267E76BFF}" type="datetimeFigureOut">
              <a:rPr lang="ru-RU" smtClean="0"/>
              <a:pPr/>
              <a:t>25.08.2017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E1180-0B28-4527-9579-6F57DE3A4CE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BAFB8-D2D4-47F4-9D31-523267E76BFF}" type="datetimeFigureOut">
              <a:rPr lang="ru-RU" smtClean="0"/>
              <a:pPr/>
              <a:t>25.08.2017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E1180-0B28-4527-9579-6F57DE3A4CE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BAFB8-D2D4-47F4-9D31-523267E76BFF}" type="datetimeFigureOut">
              <a:rPr lang="ru-RU" smtClean="0"/>
              <a:pPr/>
              <a:t>25.08.2017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E1180-0B28-4527-9579-6F57DE3A4CE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BAFB8-D2D4-47F4-9D31-523267E76BFF}" type="datetimeFigureOut">
              <a:rPr lang="ru-RU" smtClean="0"/>
              <a:pPr/>
              <a:t>25.08.2017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4E1180-0B28-4527-9579-6F57DE3A4CE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FBAFB8-D2D4-47F4-9D31-523267E76BFF}" type="datetimeFigureOut">
              <a:rPr lang="ru-RU" smtClean="0"/>
              <a:pPr/>
              <a:t>25.08.2017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4E1180-0B28-4527-9579-6F57DE3A4CE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Documents%20and%20Settings\Admin\&#1056;&#1072;&#1073;&#1086;&#1095;&#1080;&#1081;%20&#1089;&#1090;&#1086;&#1083;\&#1089;&#1072;&#1076;&#1080;&#1082;%20&#1092;&#1086;&#1090;&#1086;\&#1044;&#1077;&#1090;&#1089;&#1082;&#1072;&#1103;%20&#1087;&#1077;&#1089;&#1085;&#1103;%20-%20&#1055;&#1088;&#1086;%20&#1074;&#1086;&#1089;&#1087;&#1080;&#1090;&#1072;&#1090;&#1077;&#1083;&#1103;%20%20(audiopoisk.com).mp3" TargetMode="External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Relationship Id="rId9" Type="http://schemas.openxmlformats.org/officeDocument/2006/relationships/image" Target="../media/image53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26.jpeg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6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6.jpeg"/><Relationship Id="rId7" Type="http://schemas.openxmlformats.org/officeDocument/2006/relationships/image" Target="../media/image7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10" Type="http://schemas.openxmlformats.org/officeDocument/2006/relationships/image" Target="../media/image77.jpg"/><Relationship Id="rId4" Type="http://schemas.openxmlformats.org/officeDocument/2006/relationships/image" Target="../media/image71.jpeg"/><Relationship Id="rId9" Type="http://schemas.openxmlformats.org/officeDocument/2006/relationships/image" Target="../media/image7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Documents%20and%20Settings\Admin\&#1056;&#1072;&#1073;&#1086;&#1095;&#1080;&#1081;%20&#1089;&#1090;&#1086;&#1083;\&#1089;&#1072;&#1076;&#1080;&#1082;%20&#1092;&#1086;&#1090;&#1086;\&#1044;&#1077;&#1090;&#1089;&#1082;&#1072;&#1103;%20&#1087;&#1077;&#1089;&#1085;&#1103;%20-%20&#1055;&#1088;&#1086;%20&#1074;&#1086;&#1089;&#1087;&#1080;&#1090;&#1072;&#1090;&#1077;&#1083;&#1103;%20%20(audiopoisk.com).mp3" TargetMode="External"/><Relationship Id="rId6" Type="http://schemas.openxmlformats.org/officeDocument/2006/relationships/image" Target="../media/image4.jpe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3" Type="http://schemas.openxmlformats.org/officeDocument/2006/relationships/image" Target="../media/image78.jpeg"/><Relationship Id="rId7" Type="http://schemas.openxmlformats.org/officeDocument/2006/relationships/image" Target="../media/image8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7" Type="http://schemas.openxmlformats.org/officeDocument/2006/relationships/image" Target="../media/image8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3" Type="http://schemas.openxmlformats.org/officeDocument/2006/relationships/image" Target="../media/image89.jpeg"/><Relationship Id="rId7" Type="http://schemas.openxmlformats.org/officeDocument/2006/relationships/image" Target="../media/image93.jpeg"/><Relationship Id="rId12" Type="http://schemas.openxmlformats.org/officeDocument/2006/relationships/image" Target="../media/image9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jpeg"/><Relationship Id="rId11" Type="http://schemas.openxmlformats.org/officeDocument/2006/relationships/image" Target="../media/image97.jpeg"/><Relationship Id="rId5" Type="http://schemas.openxmlformats.org/officeDocument/2006/relationships/image" Target="../media/image91.jpeg"/><Relationship Id="rId10" Type="http://schemas.openxmlformats.org/officeDocument/2006/relationships/image" Target="../media/image96.jpeg"/><Relationship Id="rId4" Type="http://schemas.openxmlformats.org/officeDocument/2006/relationships/image" Target="../media/image90.jpeg"/><Relationship Id="rId9" Type="http://schemas.openxmlformats.org/officeDocument/2006/relationships/image" Target="../media/image9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Детская песня - Про воспитателя  (audiopoisk.com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10" name="Рисунок 9" descr="330026694634_cc83_5e75c86e_l.jpe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364" y="0"/>
            <a:ext cx="9144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1628800"/>
            <a:ext cx="4724400" cy="258532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5400" b="1" kern="1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Представляем</a:t>
            </a:r>
          </a:p>
          <a:p>
            <a:pPr algn="ctr">
              <a:defRPr/>
            </a:pPr>
            <a:r>
              <a:rPr lang="ru-RU" sz="5400" b="1" kern="1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наш детский сад </a:t>
            </a:r>
            <a:endParaRPr lang="ru-RU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9" r="7995" b="5051"/>
          <a:stretch/>
        </p:blipFill>
        <p:spPr>
          <a:xfrm>
            <a:off x="4724400" y="573559"/>
            <a:ext cx="4235232" cy="6015681"/>
          </a:xfrm>
        </p:spPr>
      </p:pic>
    </p:spTree>
  </p:cSld>
  <p:clrMapOvr>
    <a:masterClrMapping/>
  </p:clrMapOvr>
  <p:transition advTm="1345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330026694634_cc8a_824fd7e7_l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225668"/>
          </a:xfrm>
        </p:spPr>
        <p:txBody>
          <a:bodyPr>
            <a:noAutofit/>
          </a:bodyPr>
          <a:lstStyle/>
          <a:p>
            <a:r>
              <a:rPr lang="ru-RU" sz="1600" dirty="0" smtClean="0"/>
              <a:t>. </a:t>
            </a:r>
            <a:endParaRPr lang="ru-RU" sz="16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495"/>
            <a:ext cx="3744417" cy="28083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575" y="-32511"/>
            <a:ext cx="3816425" cy="28623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5060" name="Picture 4" descr="C:\Users\User\Desktop\презентация доу\на сайт\DSCN108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89306" y="3998415"/>
            <a:ext cx="4032448" cy="30243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5061" name="Picture 5" descr="C:\Users\User\Desktop\презентация доу\фото к презентации\SN85072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77755" y="3965567"/>
            <a:ext cx="3899925" cy="29249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1628800"/>
            <a:ext cx="3744417" cy="28083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330026694634_cc8b_aadd38f8_l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786190"/>
            <a:ext cx="8229600" cy="2786082"/>
          </a:xfrm>
        </p:spPr>
        <p:txBody>
          <a:bodyPr>
            <a:normAutofit/>
          </a:bodyPr>
          <a:lstStyle/>
          <a:p>
            <a:r>
              <a:rPr lang="ru-RU" sz="1600" dirty="0" smtClean="0">
                <a:solidFill>
                  <a:schemeClr val="accent4">
                    <a:lumMod val="75000"/>
                  </a:schemeClr>
                </a:solidFill>
                <a:latin typeface="Georgia" pitchFamily="18" charset="0"/>
              </a:rPr>
              <a:t/>
            </a:r>
            <a:br>
              <a:rPr lang="ru-RU" sz="1600" dirty="0" smtClean="0">
                <a:solidFill>
                  <a:schemeClr val="accent4">
                    <a:lumMod val="75000"/>
                  </a:schemeClr>
                </a:solidFill>
                <a:latin typeface="Georgia" pitchFamily="18" charset="0"/>
              </a:rPr>
            </a:br>
            <a:r>
              <a:rPr lang="ru-RU" sz="1600" dirty="0" smtClean="0">
                <a:solidFill>
                  <a:schemeClr val="accent4">
                    <a:lumMod val="75000"/>
                  </a:schemeClr>
                </a:solidFill>
                <a:latin typeface="Georgia" pitchFamily="18" charset="0"/>
              </a:rPr>
              <a:t/>
            </a:r>
            <a:br>
              <a:rPr lang="ru-RU" sz="1600" dirty="0" smtClean="0">
                <a:solidFill>
                  <a:schemeClr val="accent4">
                    <a:lumMod val="75000"/>
                  </a:schemeClr>
                </a:solidFill>
                <a:latin typeface="Georgia" pitchFamily="18" charset="0"/>
              </a:rPr>
            </a:br>
            <a:r>
              <a:rPr lang="ru-RU" sz="1600" dirty="0" smtClean="0">
                <a:solidFill>
                  <a:schemeClr val="accent4">
                    <a:lumMod val="75000"/>
                  </a:schemeClr>
                </a:solidFill>
                <a:latin typeface="Georgia" pitchFamily="18" charset="0"/>
              </a:rPr>
              <a:t/>
            </a:r>
            <a:br>
              <a:rPr lang="ru-RU" sz="1600" dirty="0" smtClean="0">
                <a:solidFill>
                  <a:schemeClr val="accent4">
                    <a:lumMod val="75000"/>
                  </a:schemeClr>
                </a:solidFill>
                <a:latin typeface="Georgia" pitchFamily="18" charset="0"/>
              </a:rPr>
            </a:br>
            <a:r>
              <a:rPr lang="ru-RU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ru-RU" dirty="0" smtClean="0">
                <a:solidFill>
                  <a:schemeClr val="accent4">
                    <a:lumMod val="75000"/>
                  </a:schemeClr>
                </a:solidFill>
              </a:rPr>
            </a:br>
            <a:endParaRPr lang="ru-RU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059832" y="2551837"/>
            <a:ext cx="379816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Дружно сказочки читаем,</a:t>
            </a:r>
            <a:b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Дружно песенки поём,</a:t>
            </a:r>
            <a:b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Вместе нам совсем не скучно,</a:t>
            </a:r>
            <a:b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Всех мы в гости к нам зовём.</a:t>
            </a:r>
            <a:b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Здесь царит всегда веселье,</a:t>
            </a:r>
            <a:b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Воздух дышит волшебством.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8116" y="24665"/>
            <a:ext cx="3443876" cy="25829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8" t="1396"/>
          <a:stretch/>
        </p:blipFill>
        <p:spPr>
          <a:xfrm>
            <a:off x="84584" y="168971"/>
            <a:ext cx="3047256" cy="24595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97406"/>
            <a:ext cx="3414124" cy="25605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1549" y="4306162"/>
            <a:ext cx="3402450" cy="25518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330026694634_cc83_5e75c86e_l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17486"/>
            <a:ext cx="9144000" cy="6858000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4" name="TextBox 3"/>
          <p:cNvSpPr txBox="1"/>
          <p:nvPr/>
        </p:nvSpPr>
        <p:spPr>
          <a:xfrm>
            <a:off x="6444208" y="620688"/>
            <a:ext cx="20162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-34340"/>
            <a:ext cx="3635896" cy="27269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2771800" y="2887313"/>
            <a:ext cx="4086200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Детки в садике живут,</a:t>
            </a:r>
            <a:br>
              <a:rPr lang="ru-RU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Здесь играют и поют,</a:t>
            </a:r>
            <a:br>
              <a:rPr lang="ru-RU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Здесь друзей себе находят,</a:t>
            </a:r>
            <a:br>
              <a:rPr lang="ru-RU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прогулку с ними ходят.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0316" y="17486"/>
            <a:ext cx="3635896" cy="27269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0084" y="4005064"/>
            <a:ext cx="3803915" cy="28529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089944"/>
            <a:ext cx="3707904" cy="27809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330026694634_cc83_5e75c86e_l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17486"/>
            <a:ext cx="9144000" cy="6858000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4" name="TextBox 3"/>
          <p:cNvSpPr txBox="1"/>
          <p:nvPr/>
        </p:nvSpPr>
        <p:spPr>
          <a:xfrm>
            <a:off x="6444208" y="620688"/>
            <a:ext cx="20162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771800" y="2887313"/>
            <a:ext cx="4086200" cy="3921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>
              <a:lnSpc>
                <a:spcPct val="115000"/>
              </a:lnSpc>
              <a:spcAft>
                <a:spcPts val="1000"/>
              </a:spcAft>
            </a:pP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2771800" y="2887312"/>
            <a:ext cx="3779912" cy="1261767"/>
          </a:xfrm>
        </p:spPr>
        <p:txBody>
          <a:bodyPr>
            <a:normAutofit/>
          </a:bodyPr>
          <a:lstStyle/>
          <a:p>
            <a:r>
              <a:rPr lang="ru-RU" sz="1800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Пойдем на улицу гулять</a:t>
            </a:r>
            <a:br>
              <a:rPr lang="ru-RU" sz="1800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ru-RU" sz="1800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Дождик, снег и сильный ветер</a:t>
            </a:r>
            <a:br>
              <a:rPr lang="ru-RU" sz="1800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ru-RU" sz="1800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Нам не смогут помешать</a:t>
            </a:r>
            <a:endParaRPr lang="ru-RU" sz="1800" dirty="0">
              <a:solidFill>
                <a:srgbClr val="C00000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-33591"/>
            <a:ext cx="3779912" cy="28349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3576" y="0"/>
            <a:ext cx="3730424" cy="27978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62" y="3789040"/>
            <a:ext cx="3888432" cy="29163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760" y="3789040"/>
            <a:ext cx="3995936" cy="2996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6267930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330026694634_cc8a_824fd7e7_l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025" y="-66306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7544" y="5013176"/>
            <a:ext cx="55446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7" b="10272"/>
          <a:stretch/>
        </p:blipFill>
        <p:spPr>
          <a:xfrm>
            <a:off x="3368441" y="118483"/>
            <a:ext cx="3127406" cy="229390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4504" y="2395158"/>
            <a:ext cx="3419872" cy="25649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16" y="2807170"/>
            <a:ext cx="3278241" cy="24586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901" y="584017"/>
            <a:ext cx="3107561" cy="233067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961" y="148373"/>
            <a:ext cx="3088543" cy="231640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493" y="4394807"/>
            <a:ext cx="3375532" cy="2531649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90" t="15550"/>
          <a:stretch/>
        </p:blipFill>
        <p:spPr>
          <a:xfrm>
            <a:off x="5223271" y="3875387"/>
            <a:ext cx="3635896" cy="2780927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330026694634_cc8b_aadd38f8_l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16" y="-2348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84401" y="4618501"/>
            <a:ext cx="219976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Свежий воздух малышам</a:t>
            </a:r>
            <a:b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Нужен и полезен!</a:t>
            </a:r>
            <a:b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Очень весело гулять нам!</a:t>
            </a:r>
            <a:b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 никаких болезней!..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6" t="16542"/>
          <a:stretch/>
        </p:blipFill>
        <p:spPr>
          <a:xfrm>
            <a:off x="251520" y="260648"/>
            <a:ext cx="3764229" cy="23534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4" t="14107" r="1" b="13341"/>
          <a:stretch/>
        </p:blipFill>
        <p:spPr>
          <a:xfrm>
            <a:off x="4574716" y="352612"/>
            <a:ext cx="4485161" cy="242831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3">
                <a:lumMod val="60000"/>
                <a:lumOff val="40000"/>
              </a:schemeClr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69" r="21376"/>
          <a:stretch/>
        </p:blipFill>
        <p:spPr>
          <a:xfrm>
            <a:off x="3149006" y="1749221"/>
            <a:ext cx="3215854" cy="2599247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chemeClr val="accent3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201"/>
          <a:stretch/>
        </p:blipFill>
        <p:spPr>
          <a:xfrm>
            <a:off x="332545" y="4078435"/>
            <a:ext cx="3411489" cy="209291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3">
                <a:lumMod val="40000"/>
                <a:lumOff val="6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1131" y="4078435"/>
            <a:ext cx="3248323" cy="243624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3">
                <a:lumMod val="60000"/>
                <a:lumOff val="40000"/>
              </a:schemeClr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</p:cSld>
  <p:clrMapOvr>
    <a:masterClrMapping/>
  </p:clrMapOvr>
  <p:transition>
    <p:pull dir="r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330026694634_cc8b_aadd38f8_l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79712" y="692696"/>
            <a:ext cx="51125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32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467544" y="476673"/>
            <a:ext cx="3096344" cy="1584175"/>
          </a:xfrm>
        </p:spPr>
        <p:txBody>
          <a:bodyPr>
            <a:normAutofit/>
          </a:bodyPr>
          <a:lstStyle/>
          <a:p>
            <a:pPr marL="0" indent="0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1800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Сон подкрался незаметно,</a:t>
            </a:r>
            <a:endParaRPr lang="ru-RU" sz="18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800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Одеялом всех укрыл,</a:t>
            </a:r>
            <a:br>
              <a:rPr lang="ru-RU" sz="1800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ru-RU" sz="1800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Сны волшебные как сказки</a:t>
            </a:r>
            <a:br>
              <a:rPr lang="ru-RU" sz="1800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</a:br>
            <a:r>
              <a:rPr lang="ru-RU" sz="1800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Детям сонным подарил</a:t>
            </a:r>
            <a:endParaRPr lang="ru-RU" sz="1800" dirty="0">
              <a:solidFill>
                <a:srgbClr val="C000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362260"/>
            <a:ext cx="4924862" cy="33971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3" t="20273"/>
          <a:stretch/>
        </p:blipFill>
        <p:spPr>
          <a:xfrm>
            <a:off x="426782" y="3140968"/>
            <a:ext cx="4104456" cy="304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6">
                <a:lumMod val="40000"/>
                <a:lumOff val="6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 advTm="1391">
    <p:wheel spokes="8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330026694634_cc8a_824fd7e7_l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99392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4427984" y="260648"/>
            <a:ext cx="42484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Дети – праздник для души,</a:t>
            </a:r>
            <a:b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До чего же хороши!</a:t>
            </a:r>
            <a:b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Очень весело играют,</a:t>
            </a:r>
            <a:b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Взрослых этим забавляют!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quarter" idx="4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0" t="20288"/>
          <a:stretch/>
        </p:blipFill>
        <p:spPr>
          <a:xfrm>
            <a:off x="4727126" y="1460977"/>
            <a:ext cx="3888432" cy="24532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Объект 1"/>
          <p:cNvPicPr>
            <a:picLocks noGrp="1" noChangeAspect="1"/>
          </p:cNvPicPr>
          <p:nvPr>
            <p:ph sz="half" idx="2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" t="11882" r="3757" b="9555"/>
          <a:stretch/>
        </p:blipFill>
        <p:spPr>
          <a:xfrm>
            <a:off x="4788790" y="4005064"/>
            <a:ext cx="3826768" cy="23806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3" t="2241" b="12595"/>
          <a:stretch/>
        </p:blipFill>
        <p:spPr>
          <a:xfrm>
            <a:off x="488721" y="3212976"/>
            <a:ext cx="3811348" cy="24713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6" b="17066"/>
          <a:stretch/>
        </p:blipFill>
        <p:spPr>
          <a:xfrm>
            <a:off x="304025" y="548680"/>
            <a:ext cx="3888432" cy="25164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791359578"/>
      </p:ext>
    </p:extLst>
  </p:cSld>
  <p:clrMapOvr>
    <a:masterClrMapping/>
  </p:clrMapOvr>
  <p:transition advTm="4203">
    <p:strips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330026694634_cc83_5e75c86e_l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14532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60032" y="476672"/>
            <a:ext cx="3765104" cy="1309538"/>
          </a:xfrm>
        </p:spPr>
        <p:txBody>
          <a:bodyPr>
            <a:noAutofit/>
          </a:bodyPr>
          <a:lstStyle/>
          <a:p>
            <a:r>
              <a:rPr 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Надевай скорее маску!</a:t>
            </a:r>
            <a:br>
              <a:rPr 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Забегай скорее в сказку!</a:t>
            </a:r>
            <a:br>
              <a:rPr 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нашей сказке, в нашей сказке</a:t>
            </a:r>
            <a:br>
              <a:rPr 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Посреди веселой пляски</a:t>
            </a:r>
            <a:br>
              <a:rPr 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Расписной, волшебный снег</a:t>
            </a:r>
            <a:br>
              <a:rPr 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Опускается на всех!</a:t>
            </a:r>
            <a:endParaRPr lang="ru-RU" sz="1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55" t="5405"/>
          <a:stretch/>
        </p:blipFill>
        <p:spPr>
          <a:xfrm>
            <a:off x="5580112" y="3447186"/>
            <a:ext cx="3449356" cy="26981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4341030"/>
            <a:ext cx="3131840" cy="234888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52" t="1605" r="13594" b="10358"/>
          <a:stretch/>
        </p:blipFill>
        <p:spPr>
          <a:xfrm>
            <a:off x="3778284" y="1988840"/>
            <a:ext cx="2664296" cy="2448272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9" t="1687" r="11226" b="24833"/>
          <a:stretch/>
        </p:blipFill>
        <p:spPr>
          <a:xfrm>
            <a:off x="412978" y="332656"/>
            <a:ext cx="3078088" cy="207770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978" y="2447386"/>
            <a:ext cx="3131840" cy="23488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8" y="4509784"/>
            <a:ext cx="2906835" cy="2180126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330026694634_cc8a_824fd7e7_l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48" y="8772"/>
            <a:ext cx="9144000" cy="6858000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sz="quarter" idx="4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791"/>
          <a:stretch/>
        </p:blipFill>
        <p:spPr>
          <a:xfrm>
            <a:off x="5145961" y="332656"/>
            <a:ext cx="3695620" cy="230631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10" name="Содержимое 9"/>
          <p:cNvSpPr>
            <a:spLocks noGrp="1"/>
          </p:cNvSpPr>
          <p:nvPr>
            <p:ph sz="half" idx="2"/>
          </p:nvPr>
        </p:nvSpPr>
        <p:spPr>
          <a:xfrm>
            <a:off x="457200" y="260649"/>
            <a:ext cx="4040188" cy="1512168"/>
          </a:xfrm>
        </p:spPr>
        <p:txBody>
          <a:bodyPr/>
          <a:lstStyle/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1800" b="1" dirty="0">
                <a:solidFill>
                  <a:srgbClr val="C00000"/>
                </a:solidFill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Ну, а в праздник детский сад   </a:t>
            </a:r>
            <a:br>
              <a:rPr lang="ru-RU" sz="1800" b="1" dirty="0">
                <a:solidFill>
                  <a:srgbClr val="C00000"/>
                </a:solidFill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srgbClr val="C00000"/>
                </a:solidFill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Нам устроит маскарад . </a:t>
            </a:r>
            <a:br>
              <a:rPr lang="ru-RU" sz="1800" b="1" dirty="0">
                <a:solidFill>
                  <a:srgbClr val="C00000"/>
                </a:solidFill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srgbClr val="C00000"/>
                </a:solidFill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праздничных нарядах </a:t>
            </a:r>
            <a:br>
              <a:rPr lang="ru-RU" sz="1800" b="1" dirty="0">
                <a:solidFill>
                  <a:srgbClr val="C00000"/>
                </a:solidFill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srgbClr val="C00000"/>
                </a:solidFill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Мы кружиться рады! </a:t>
            </a:r>
            <a:endParaRPr lang="ru-RU" sz="18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286000" y="3011194"/>
            <a:ext cx="4572000" cy="27558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86000" y="3011194"/>
            <a:ext cx="4572000" cy="39215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8" t="5180" b="30087"/>
          <a:stretch/>
        </p:blipFill>
        <p:spPr>
          <a:xfrm>
            <a:off x="2555776" y="1290440"/>
            <a:ext cx="3419872" cy="180020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3011194"/>
            <a:ext cx="3251853" cy="243889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6" t="34590" r="13536"/>
          <a:stretch/>
        </p:blipFill>
        <p:spPr>
          <a:xfrm>
            <a:off x="2788634" y="3054485"/>
            <a:ext cx="3417507" cy="209519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20" t="16504" r="9902" b="6918"/>
          <a:stretch/>
        </p:blipFill>
        <p:spPr>
          <a:xfrm>
            <a:off x="704610" y="4541477"/>
            <a:ext cx="2664296" cy="20882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949" y="2160409"/>
            <a:ext cx="2688367" cy="20162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5399" y="4525159"/>
            <a:ext cx="3078406" cy="2308805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</p:cSld>
  <p:clrMapOvr>
    <a:masterClrMapping/>
  </p:clrMapOvr>
  <p:transition advTm="4203">
    <p:strips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Детская песня - Про воспитателя  (audiopoisk.com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10" name="Рисунок 9" descr="330026694634_cc83_5e75c86e_l.jpe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364" y="0"/>
            <a:ext cx="9144000" cy="6858000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0" y="1628800"/>
            <a:ext cx="4724400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5400" b="1" kern="1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ru-RU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309502" y="3581400"/>
            <a:ext cx="3672138" cy="28264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>
              <a:lnSpc>
                <a:spcPct val="115000"/>
              </a:lnSpc>
              <a:spcAft>
                <a:spcPts val="1000"/>
              </a:spcAft>
            </a:pPr>
            <a:r>
              <a:rPr lang="ru-RU" sz="14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Детки в садике живут,</a:t>
            </a:r>
            <a:br>
              <a:rPr lang="ru-RU" sz="14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Здесь играют и поют,</a:t>
            </a:r>
            <a:br>
              <a:rPr lang="ru-RU" sz="14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Здесь друзей себе находят,</a:t>
            </a:r>
            <a:br>
              <a:rPr lang="ru-RU" sz="14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прогулку с ними ходят.</a:t>
            </a:r>
            <a:endParaRPr lang="ru-RU" sz="11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>
              <a:lnSpc>
                <a:spcPct val="115000"/>
              </a:lnSpc>
              <a:spcAft>
                <a:spcPts val="1000"/>
              </a:spcAft>
            </a:pPr>
            <a:r>
              <a:rPr lang="ru-RU" sz="14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Вместе спорят и мечтают,</a:t>
            </a:r>
            <a:br>
              <a:rPr lang="ru-RU" sz="14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Незаметно подрастают.</a:t>
            </a:r>
            <a:br>
              <a:rPr lang="ru-RU" sz="14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Детский сад — второй ваш дом,</a:t>
            </a:r>
            <a:br>
              <a:rPr lang="ru-RU" sz="14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Как тепло, уютно в нем!</a:t>
            </a:r>
            <a:endParaRPr lang="ru-RU" sz="11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>
              <a:lnSpc>
                <a:spcPct val="115000"/>
              </a:lnSpc>
              <a:spcAft>
                <a:spcPts val="1000"/>
              </a:spcAft>
            </a:pPr>
            <a:r>
              <a:rPr lang="ru-RU" sz="14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 его любите, дети,</a:t>
            </a:r>
            <a:br>
              <a:rPr lang="ru-RU" sz="14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Самый добрый дом на свете</a:t>
            </a:r>
            <a:r>
              <a:rPr lang="ru-RU" sz="1400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User\Desktop\презентация доу\Детский сад №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528" y="476672"/>
            <a:ext cx="8176647" cy="22867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2">
                <a:lumMod val="75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7" name="Picture 3" descr="C:\Users\User\Desktop\презентация доу\фото\IMG_0339.JPG"/>
          <p:cNvPicPr>
            <a:picLocks noGrp="1" noChangeAspect="1" noChangeArrowheads="1"/>
          </p:cNvPicPr>
          <p:nvPr>
            <p:ph idx="1"/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1520" y="3429000"/>
            <a:ext cx="4477793" cy="298519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20000"/>
                <a:lumOff val="8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78163945"/>
      </p:ext>
    </p:extLst>
  </p:cSld>
  <p:clrMapOvr>
    <a:masterClrMapping/>
  </p:clrMapOvr>
  <p:transition advTm="1345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330026694634_cc8a_824fd7e7_l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364" y="22510"/>
            <a:ext cx="9246508" cy="6934881"/>
          </a:xfrm>
          <a:prstGeom prst="rect">
            <a:avLst/>
          </a:prstGeom>
        </p:spPr>
      </p:pic>
      <p:sp>
        <p:nvSpPr>
          <p:cNvPr id="10" name="Содержимое 9"/>
          <p:cNvSpPr>
            <a:spLocks noGrp="1"/>
          </p:cNvSpPr>
          <p:nvPr>
            <p:ph sz="half" idx="2"/>
          </p:nvPr>
        </p:nvSpPr>
        <p:spPr>
          <a:xfrm>
            <a:off x="457200" y="260649"/>
            <a:ext cx="4040188" cy="1512168"/>
          </a:xfrm>
        </p:spPr>
        <p:txBody>
          <a:bodyPr/>
          <a:lstStyle/>
          <a:p>
            <a:pPr marL="0" indent="0">
              <a:spcAft>
                <a:spcPts val="1000"/>
              </a:spcAft>
              <a:buNone/>
            </a:pPr>
            <a:r>
              <a:rPr lang="ru-RU" sz="1800" b="1" dirty="0" smtClean="0">
                <a:solidFill>
                  <a:srgbClr val="C00000"/>
                </a:solidFill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 нам родители приходят</a:t>
            </a:r>
          </a:p>
          <a:p>
            <a:pPr marL="0" indent="0">
              <a:spcAft>
                <a:spcPts val="1000"/>
              </a:spcAft>
              <a:buNone/>
            </a:pPr>
            <a:r>
              <a:rPr lang="ru-RU" sz="1800" b="1" dirty="0" smtClean="0">
                <a:solidFill>
                  <a:srgbClr val="C00000"/>
                </a:solidFill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Нас вниманьем не обходят</a:t>
            </a:r>
            <a:endParaRPr lang="ru-RU" sz="18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286000" y="3011194"/>
            <a:ext cx="4572000" cy="27558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86000" y="3011194"/>
            <a:ext cx="4572000" cy="39215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65" t="14320" r="8907" b="-4750"/>
          <a:stretch/>
        </p:blipFill>
        <p:spPr>
          <a:xfrm>
            <a:off x="5417584" y="269954"/>
            <a:ext cx="3250704" cy="27412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06" r="5871" b="8113"/>
          <a:stretch/>
        </p:blipFill>
        <p:spPr>
          <a:xfrm>
            <a:off x="5026712" y="3067458"/>
            <a:ext cx="4032448" cy="25922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434" y="1053818"/>
            <a:ext cx="3317807" cy="248835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2" t="9472"/>
          <a:stretch/>
        </p:blipFill>
        <p:spPr>
          <a:xfrm>
            <a:off x="161587" y="1916832"/>
            <a:ext cx="3026061" cy="20882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36" t="15237"/>
          <a:stretch/>
        </p:blipFill>
        <p:spPr>
          <a:xfrm>
            <a:off x="3193181" y="3349202"/>
            <a:ext cx="2834823" cy="227937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1" t="28574"/>
          <a:stretch/>
        </p:blipFill>
        <p:spPr>
          <a:xfrm>
            <a:off x="295101" y="4573481"/>
            <a:ext cx="3152563" cy="19390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134826537"/>
      </p:ext>
    </p:extLst>
  </p:cSld>
  <p:clrMapOvr>
    <a:masterClrMapping/>
  </p:clrMapOvr>
  <p:transition advTm="4203">
    <p:strips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330026694634_cc83_5e75c86e_l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0076" y="0"/>
            <a:ext cx="9144000" cy="6858000"/>
          </a:xfrm>
          <a:prstGeom prst="rect">
            <a:avLst/>
          </a:prstGeom>
        </p:spPr>
      </p:pic>
      <p:pic>
        <p:nvPicPr>
          <p:cNvPr id="3" name="Объект 2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549" y="1419618"/>
            <a:ext cx="3438916" cy="257918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755576" y="332656"/>
            <a:ext cx="7848872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C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Наши детки участники и </a:t>
            </a:r>
            <a:r>
              <a:rPr lang="ru-RU" b="1" dirty="0" smtClean="0">
                <a:solidFill>
                  <a:srgbClr val="C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победители многочисленных </a:t>
            </a:r>
            <a:r>
              <a:rPr lang="ru-RU" b="1" dirty="0">
                <a:solidFill>
                  <a:srgbClr val="C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творческих конкурсов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C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и спортивных соревнований</a:t>
            </a:r>
            <a:endParaRPr lang="ru-RU" b="1" dirty="0">
              <a:solidFill>
                <a:srgbClr val="C00000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9" t="25163" r="15072"/>
          <a:stretch/>
        </p:blipFill>
        <p:spPr>
          <a:xfrm>
            <a:off x="3645333" y="1576767"/>
            <a:ext cx="2664296" cy="214147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1438104"/>
            <a:ext cx="3414268" cy="25607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4161125"/>
            <a:ext cx="3035829" cy="227687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012" y="4094261"/>
            <a:ext cx="3131840" cy="234888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 advTm="1953">
    <p:pull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330026694634_cc83_5e75c86e_l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59735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15616" y="188640"/>
            <a:ext cx="6840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Наши успехи</a:t>
            </a:r>
            <a:endParaRPr lang="ru-RU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88" y="692696"/>
            <a:ext cx="1601335" cy="2265115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628" y="4020118"/>
            <a:ext cx="1592476" cy="226511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638" y="1447314"/>
            <a:ext cx="1545090" cy="218555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153" y="1378181"/>
            <a:ext cx="1573895" cy="22263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88" y="3322335"/>
            <a:ext cx="1700969" cy="240604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776" y="4020118"/>
            <a:ext cx="1536939" cy="217402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2" t="2750" r="1932"/>
          <a:stretch/>
        </p:blipFill>
        <p:spPr>
          <a:xfrm>
            <a:off x="3798120" y="1721531"/>
            <a:ext cx="1637954" cy="229858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7024" y="670216"/>
            <a:ext cx="1649000" cy="228759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9" t="650"/>
          <a:stretch/>
        </p:blipFill>
        <p:spPr>
          <a:xfrm>
            <a:off x="7428127" y="3298676"/>
            <a:ext cx="1650361" cy="235436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2" t="1701" b="1701"/>
          <a:stretch/>
        </p:blipFill>
        <p:spPr>
          <a:xfrm>
            <a:off x="3762643" y="4245212"/>
            <a:ext cx="1762179" cy="2520280"/>
          </a:xfrm>
          <a:prstGeom prst="rect">
            <a:avLst/>
          </a:prstGeom>
        </p:spPr>
      </p:pic>
    </p:spTree>
  </p:cSld>
  <p:clrMapOvr>
    <a:masterClrMapping/>
  </p:clrMapOvr>
  <p:transition advTm="2172">
    <p:split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330026694634_cc83_5e75c86e_l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23528" y="116632"/>
            <a:ext cx="4644008" cy="5847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i="1" dirty="0">
                <a:solidFill>
                  <a:srgbClr val="00008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600" b="1" i="1" dirty="0">
                <a:solidFill>
                  <a:srgbClr val="00008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000" b="1" i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Дом</a:t>
            </a:r>
            <a:r>
              <a:rPr lang="en-US" sz="2000" b="1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в </a:t>
            </a:r>
            <a:r>
              <a:rPr lang="en-US" sz="2000" b="1" i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котором</a:t>
            </a:r>
            <a:r>
              <a:rPr lang="en-US" sz="2000" b="1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все</a:t>
            </a:r>
            <a:r>
              <a:rPr lang="en-US" sz="2000" b="1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окна</a:t>
            </a:r>
            <a:r>
              <a:rPr lang="en-US" sz="2000" b="1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распахнуты</a:t>
            </a:r>
            <a:r>
              <a:rPr lang="en-US" sz="2000" b="1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en-US" sz="2000" b="1" i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детство</a:t>
            </a:r>
            <a:r>
              <a:rPr lang="en-US" sz="2000" b="1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br>
              <a:rPr lang="en-US" sz="2000" b="1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000" b="1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Я </a:t>
            </a:r>
            <a:r>
              <a:rPr lang="en-US" sz="2000" b="1" i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любуюсь</a:t>
            </a:r>
            <a:r>
              <a:rPr lang="en-US" sz="2000" b="1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тобой</a:t>
            </a:r>
            <a:r>
              <a:rPr lang="en-US" sz="2000" b="1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i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</a:t>
            </a:r>
            <a:r>
              <a:rPr lang="en-US" sz="2000" b="1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могу</a:t>
            </a:r>
            <a:r>
              <a:rPr lang="en-US" sz="2000" b="1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наглядеться</a:t>
            </a:r>
            <a:r>
              <a:rPr lang="en-US" sz="2000" b="1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en-US" sz="2000" b="1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000" b="1" i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Мне</a:t>
            </a:r>
            <a:r>
              <a:rPr lang="en-US" sz="2000" b="1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милее</a:t>
            </a:r>
            <a:r>
              <a:rPr lang="en-US" sz="2000" b="1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en-US" sz="2000" b="1" i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краше</a:t>
            </a:r>
            <a:r>
              <a:rPr lang="en-US" sz="2000" b="1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всех</a:t>
            </a:r>
            <a:r>
              <a:rPr lang="en-US" sz="2000" b="1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зданий</a:t>
            </a:r>
            <a:r>
              <a:rPr lang="en-US" sz="2000" b="1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</a:t>
            </a:r>
            <a:r>
              <a:rPr lang="en-US" sz="2000" b="1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свете</a:t>
            </a:r>
            <a:r>
              <a:rPr lang="en-US" sz="2000" b="1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000" b="1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000" b="1" i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Дом</a:t>
            </a:r>
            <a:r>
              <a:rPr lang="en-US" sz="2000" b="1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в </a:t>
            </a:r>
            <a:r>
              <a:rPr lang="en-US" sz="2000" b="1" i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котором</a:t>
            </a:r>
            <a:r>
              <a:rPr lang="en-US" sz="2000" b="1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с </a:t>
            </a:r>
            <a:r>
              <a:rPr lang="en-US" sz="2000" b="1" i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утра</a:t>
            </a:r>
            <a:r>
              <a:rPr lang="en-US" sz="2000" b="1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собираются</a:t>
            </a:r>
            <a:r>
              <a:rPr lang="en-US" sz="2000" b="1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дети</a:t>
            </a:r>
            <a:r>
              <a:rPr lang="en-US" sz="2000" b="1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en-US" sz="2000" b="1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2000" b="1" i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i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Поселились</a:t>
            </a:r>
            <a:r>
              <a:rPr lang="en-US" sz="2000" b="1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здесь</a:t>
            </a:r>
            <a:r>
              <a:rPr lang="en-US" sz="2000" b="1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сказки</a:t>
            </a:r>
            <a:r>
              <a:rPr lang="en-US" sz="2000" b="1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br>
              <a:rPr lang="en-US" sz="2000" b="1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000" b="1" i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Звучит</a:t>
            </a:r>
            <a:r>
              <a:rPr lang="en-US" sz="2000" b="1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звонкий</a:t>
            </a:r>
            <a:r>
              <a:rPr lang="en-US" sz="2000" b="1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смех</a:t>
            </a:r>
            <a:r>
              <a:rPr lang="en-US" sz="2000" b="1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br>
              <a:rPr lang="en-US" sz="2000" b="1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000" b="1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en-US" sz="2000" b="1" i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внимания</a:t>
            </a:r>
            <a:r>
              <a:rPr lang="en-US" sz="2000" b="1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i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ласки</a:t>
            </a:r>
            <a:r>
              <a:rPr lang="en-US" sz="2000" b="1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000" b="1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000" b="1" i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Хватает</a:t>
            </a:r>
            <a:r>
              <a:rPr lang="en-US" sz="2000" b="1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для</a:t>
            </a:r>
            <a:r>
              <a:rPr lang="en-US" sz="2000" b="1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всех</a:t>
            </a:r>
            <a:r>
              <a:rPr lang="en-US" sz="2000" b="1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en-US" sz="2000" b="1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000" b="1" i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Стал</a:t>
            </a:r>
            <a:r>
              <a:rPr lang="en-US" sz="2000" b="1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он</a:t>
            </a:r>
            <a:r>
              <a:rPr lang="en-US" sz="2000" b="1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домом</a:t>
            </a:r>
            <a:r>
              <a:rPr lang="en-US" sz="2000" b="1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родным</a:t>
            </a:r>
            <a:r>
              <a:rPr lang="en-US" sz="2000" b="1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000" b="1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000" b="1" i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Для</a:t>
            </a:r>
            <a:r>
              <a:rPr lang="en-US" sz="2000" b="1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детей</a:t>
            </a:r>
            <a:r>
              <a:rPr lang="en-US" sz="2000" b="1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000" b="1" i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дошколят</a:t>
            </a:r>
            <a:r>
              <a:rPr lang="en-US" sz="2000" b="1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br>
              <a:rPr lang="en-US" sz="2000" b="1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000" b="1" i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Неразлучны</a:t>
            </a:r>
            <a:r>
              <a:rPr lang="en-US" sz="2000" b="1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мы</a:t>
            </a:r>
            <a:r>
              <a:rPr lang="en-US" sz="2000" b="1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с </a:t>
            </a:r>
            <a:r>
              <a:rPr lang="en-US" sz="2000" b="1" i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ним</a:t>
            </a:r>
            <a:r>
              <a:rPr lang="en-US" sz="2000" b="1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–</a:t>
            </a:r>
            <a:br>
              <a:rPr lang="en-US" sz="2000" b="1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000" b="1" i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Это</a:t>
            </a:r>
            <a:r>
              <a:rPr lang="en-US" sz="2000" b="1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наш</a:t>
            </a:r>
            <a:r>
              <a:rPr lang="en-US" sz="2000" b="1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детский</a:t>
            </a:r>
            <a:r>
              <a:rPr lang="en-US" sz="2000" b="1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сад</a:t>
            </a:r>
            <a:r>
              <a:rPr lang="en-US" sz="2000" b="1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165" y="34319"/>
            <a:ext cx="4390602" cy="29270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330026694634_cc8a_824fd7e7_l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539552" y="4941168"/>
            <a:ext cx="3600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4355976" y="4653136"/>
            <a:ext cx="38884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301806"/>
            <a:ext cx="3707904" cy="24719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bg1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37041" y="-103073"/>
            <a:ext cx="4371211" cy="1231499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51520" y="980728"/>
            <a:ext cx="482453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</a:rPr>
              <a:t>В далеком 1965 году, в п. Емельяново, сдали в эксплуатацию новое одноэтажное здание под Детский сад на 60 детей. В 1986 году ввели в эксплуатацию еще два корпуса на 100 детей. 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Постановлением администрации </a:t>
            </a:r>
            <a:r>
              <a:rPr lang="ru-RU" dirty="0" err="1" smtClean="0">
                <a:solidFill>
                  <a:srgbClr val="002060"/>
                </a:solidFill>
              </a:rPr>
              <a:t>Емельяновского</a:t>
            </a:r>
            <a:r>
              <a:rPr lang="ru-RU" dirty="0" smtClean="0">
                <a:solidFill>
                  <a:srgbClr val="002060"/>
                </a:solidFill>
              </a:rPr>
              <a:t> района № 647 от 03.11.1999 г. Детский сад переименован в муниципальное дошкольное образовательное учреждение «Детский сад № 1» п. Емельяново.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03 ноября 2015 года Детскому саду было дано название Муниципальное бюджетное дошкольное образовательное учреждение </a:t>
            </a:r>
            <a:r>
              <a:rPr lang="ru-RU" dirty="0" err="1" smtClean="0">
                <a:solidFill>
                  <a:srgbClr val="002060"/>
                </a:solidFill>
              </a:rPr>
              <a:t>Емельяновский</a:t>
            </a:r>
            <a:r>
              <a:rPr lang="ru-RU" dirty="0" smtClean="0">
                <a:solidFill>
                  <a:srgbClr val="002060"/>
                </a:solidFill>
              </a:rPr>
              <a:t> детский сад № 1 «Теремок».</a:t>
            </a:r>
          </a:p>
          <a:p>
            <a:r>
              <a:rPr lang="ru-RU" dirty="0" smtClean="0">
                <a:solidFill>
                  <a:srgbClr val="002060"/>
                </a:solidFill>
              </a:rPr>
              <a:t> В настоящее время в МБДОУ № 1 функционирует четыре группы на 105 мест. </a:t>
            </a:r>
          </a:p>
          <a:p>
            <a:endParaRPr lang="ru-RU" dirty="0"/>
          </a:p>
        </p:txBody>
      </p:sp>
      <p:pic>
        <p:nvPicPr>
          <p:cNvPr id="2050" name="Picture 2" descr="C:\Users\User\Desktop\презентация доу\DSCN045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69768" y="3384247"/>
            <a:ext cx="4032448" cy="28623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330026694634_cc8a_824fd7e7_l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70137" y="44625"/>
            <a:ext cx="6803726" cy="144015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074" y="1268760"/>
            <a:ext cx="3839926" cy="532698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940" y="1265420"/>
            <a:ext cx="3842333" cy="5330326"/>
          </a:xfrm>
          <a:prstGeom prst="rect">
            <a:avLst/>
          </a:prstGeom>
        </p:spPr>
      </p:pic>
    </p:spTree>
  </p:cSld>
  <p:clrMapOvr>
    <a:masterClrMapping/>
  </p:clrMapOvr>
  <p:transition advTm="4062">
    <p:whee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330026694634_cc8a_824fd7e7_l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3131840" y="1545507"/>
            <a:ext cx="2952328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Andalus" pitchFamily="18" charset="-78"/>
              </a:rPr>
              <a:t>Мы приходим в детский сад,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ndalus" pitchFamily="18" charset="-78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Andalus" pitchFamily="18" charset="-78"/>
              </a:rPr>
              <a:t>Там игрушки стоят,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ndalus" pitchFamily="18" charset="-78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Andalus" pitchFamily="18" charset="-78"/>
              </a:rPr>
              <a:t>Дожидаются ребят.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ndalus" pitchFamily="18" charset="-78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Andalus" pitchFamily="18" charset="-78"/>
              </a:rPr>
              <a:t>Там картинки на стене,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ndalus" pitchFamily="18" charset="-78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Andalus" pitchFamily="18" charset="-78"/>
              </a:rPr>
              <a:t>И цветы на окне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Calibri"/>
                <a:ea typeface="Calibri" pitchFamily="34" charset="0"/>
                <a:cs typeface="Andalus" pitchFamily="18" charset="-78"/>
              </a:rPr>
              <a:t>…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Andalus" pitchFamily="18" charset="-78"/>
              </a:rPr>
              <a:t>.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ndalus" pitchFamily="18" charset="-78"/>
            </a:endParaRPr>
          </a:p>
        </p:txBody>
      </p:sp>
      <p:pic>
        <p:nvPicPr>
          <p:cNvPr id="24579" name="Picture 3" descr="C:\Users\User\Desktop\презентация доу\фото к презентации\SN8507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2160" y="0"/>
            <a:ext cx="2900350" cy="3528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581" name="Picture 5" descr="C:\Users\User\Desktop\презентация доу\фото к презентации\SN8507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0519" y="3764694"/>
            <a:ext cx="3947425" cy="29605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582" name="Picture 6" descr="C:\Users\User\Desktop\презентация доу\фото к презентации\SN85071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0"/>
            <a:ext cx="2987824" cy="33857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583" name="Picture 7" descr="C:\Users\User\Desktop\презентация доу\фото к презентации\SN85073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4048" y="3789040"/>
            <a:ext cx="3947930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330026694634_cc83_5e75c86e_l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04048" y="3356992"/>
            <a:ext cx="3600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27584" y="3861048"/>
            <a:ext cx="468052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Наш чудесный детский сад </a:t>
            </a:r>
            <a:r>
              <a:rPr lang="ru-RU" b="1" dirty="0" smtClean="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–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lang="ru-RU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Это радость для ребят!</a:t>
            </a:r>
            <a:endParaRPr lang="ru-RU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Ленты, мячики, машинки,</a:t>
            </a:r>
            <a:endParaRPr lang="ru-RU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Разноцветные картинки, </a:t>
            </a:r>
            <a:endParaRPr lang="ru-RU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Смех весёлой детворы.</a:t>
            </a:r>
            <a:endParaRPr lang="ru-RU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Город сказочной игры!</a:t>
            </a:r>
            <a:endParaRPr lang="ru-RU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3553" name="Picture 1" descr="C:\Users\User\Desktop\презентация доу\фото к презентации\SN8507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02327" y="2492896"/>
            <a:ext cx="3111809" cy="414907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3554" name="Picture 2" descr="C:\Users\User\Desktop\презентация доу\фото к презентации\SN8507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260648"/>
            <a:ext cx="4572000" cy="3429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330026694634_cc83_5e75c86e_l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04048" y="3356992"/>
            <a:ext cx="3600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</a:b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3010" name="Picture 2" descr="C:\Users\User\Desktop\презентация доу\фото к презентации\SN8507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501008"/>
            <a:ext cx="4211960" cy="31589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3011" name="Picture 3" descr="C:\Users\User\Desktop\презентация доу\фото к презентации\SN85073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0"/>
            <a:ext cx="4392488" cy="3284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3012" name="Picture 4" descr="C:\Users\User\Desktop\презентация доу\фото к презентации\SN85070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4475989" cy="3356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3015" name="Picture 7" descr="C:\Users\User\Desktop\презентация доу\фото к презентации\SN85074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99992" y="3537012"/>
            <a:ext cx="4427984" cy="31323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330026694634_cc8a_824fd7e7_l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225668"/>
          </a:xfrm>
        </p:spPr>
        <p:txBody>
          <a:bodyPr>
            <a:noAutofit/>
          </a:bodyPr>
          <a:lstStyle/>
          <a:p>
            <a:r>
              <a:rPr lang="ru-RU" sz="1600" dirty="0" smtClean="0"/>
              <a:t>. </a:t>
            </a:r>
            <a:endParaRPr lang="ru-RU" sz="1600" dirty="0"/>
          </a:p>
        </p:txBody>
      </p:sp>
      <p:pic>
        <p:nvPicPr>
          <p:cNvPr id="44037" name="Picture 5" descr="C:\Users\User\Desktop\презентация доу\DSCN109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188640"/>
            <a:ext cx="3899925" cy="29249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4038" name="Picture 6" descr="C:\Users\User\Desktop\презентация доу\DSCN111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260648"/>
            <a:ext cx="3707904" cy="27809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4039" name="Picture 7" descr="C:\Users\User\Desktop\презентация доу\SN85061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6056" y="3645024"/>
            <a:ext cx="3851920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Прямоугольник 17"/>
          <p:cNvSpPr/>
          <p:nvPr/>
        </p:nvSpPr>
        <p:spPr>
          <a:xfrm>
            <a:off x="1115616" y="3645024"/>
            <a:ext cx="331236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>Мы шагаем на зарядку,</a:t>
            </a:r>
          </a:p>
          <a:p>
            <a:r>
              <a:rPr lang="ru-RU" sz="2000" b="1" dirty="0" smtClean="0">
                <a:solidFill>
                  <a:srgbClr val="C00000"/>
                </a:solidFill>
              </a:rPr>
              <a:t>Утром – спорт по распорядку.</a:t>
            </a:r>
          </a:p>
          <a:p>
            <a:r>
              <a:rPr lang="ru-RU" sz="2000" b="1" dirty="0" smtClean="0">
                <a:solidFill>
                  <a:srgbClr val="C00000"/>
                </a:solidFill>
              </a:rPr>
              <a:t>Наши майки и трусы</a:t>
            </a:r>
          </a:p>
          <a:p>
            <a:r>
              <a:rPr lang="ru-RU" sz="2000" b="1" dirty="0" smtClean="0">
                <a:solidFill>
                  <a:srgbClr val="C00000"/>
                </a:solidFill>
              </a:rPr>
              <a:t>Замечательной красы!</a:t>
            </a:r>
            <a:endParaRPr lang="ru-RU" sz="20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330026694634_cc8b_aadd38f8_l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786190"/>
            <a:ext cx="8229600" cy="2786082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ru-RU" dirty="0" smtClean="0">
                <a:solidFill>
                  <a:schemeClr val="accent4">
                    <a:lumMod val="75000"/>
                  </a:schemeClr>
                </a:solidFill>
              </a:rPr>
            </a:br>
            <a:endParaRPr lang="ru-RU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8640"/>
            <a:ext cx="4032448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506" name="Picture 2" descr="C:\Users\User\Desktop\презентация доу\развлечение летние\20170823_0837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188640"/>
            <a:ext cx="4139952" cy="31049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507" name="Picture 3" descr="C:\Users\User\Desktop\презентация доу\развлечение летние\20170823_08364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3645024"/>
            <a:ext cx="4032448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4932040" y="4149080"/>
            <a:ext cx="388843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</a:rPr>
              <a:t>Наш любимый детский сад!</a:t>
            </a:r>
          </a:p>
          <a:p>
            <a:r>
              <a:rPr lang="ru-RU" sz="2000" b="1" dirty="0" smtClean="0">
                <a:solidFill>
                  <a:srgbClr val="C00000"/>
                </a:solidFill>
              </a:rPr>
              <a:t>Он всегда нам очень рад!</a:t>
            </a:r>
          </a:p>
          <a:p>
            <a:r>
              <a:rPr lang="ru-RU" sz="2000" b="1" dirty="0" smtClean="0">
                <a:solidFill>
                  <a:srgbClr val="C00000"/>
                </a:solidFill>
              </a:rPr>
              <a:t>Утром весело встречает,</a:t>
            </a:r>
          </a:p>
          <a:p>
            <a:r>
              <a:rPr lang="ru-RU" sz="2000" b="1" dirty="0" smtClean="0">
                <a:solidFill>
                  <a:srgbClr val="C00000"/>
                </a:solidFill>
              </a:rPr>
              <a:t>Всех на завтрак приглашает</a:t>
            </a:r>
            <a:endParaRPr lang="ru-RU" sz="20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1259</TotalTime>
  <Words>269</Words>
  <Application>Microsoft Office PowerPoint</Application>
  <PresentationFormat>Экран (4:3)</PresentationFormat>
  <Paragraphs>59</Paragraphs>
  <Slides>23</Slides>
  <Notes>5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30" baseType="lpstr">
      <vt:lpstr>Andalus</vt:lpstr>
      <vt:lpstr>Arial</vt:lpstr>
      <vt:lpstr>Calibri</vt:lpstr>
      <vt:lpstr>Georgia</vt:lpstr>
      <vt:lpstr>Helvetica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. </vt:lpstr>
      <vt:lpstr> </vt:lpstr>
      <vt:lpstr>. </vt:lpstr>
      <vt:lpstr>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Надевай скорее маску! Забегай скорее в сказку! В нашей сказке, в нашей сказке Посреди веселой пляски Расписной, волшебный снег Опускается на всех!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zaved</cp:lastModifiedBy>
  <cp:revision>120</cp:revision>
  <dcterms:created xsi:type="dcterms:W3CDTF">2012-09-28T13:39:57Z</dcterms:created>
  <dcterms:modified xsi:type="dcterms:W3CDTF">2017-08-25T08:11:34Z</dcterms:modified>
</cp:coreProperties>
</file>